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Nunito"/>
      <p:regular r:id="rId20"/>
      <p:bold r:id="rId21"/>
      <p:italic r:id="rId22"/>
      <p:boldItalic r:id="rId23"/>
    </p:embeddedFont>
    <p:embeddedFont>
      <p:font typeface="Comfortaa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22" Type="http://schemas.openxmlformats.org/officeDocument/2006/relationships/font" Target="fonts/Nunito-italic.fntdata"/><Relationship Id="rId21" Type="http://schemas.openxmlformats.org/officeDocument/2006/relationships/font" Target="fonts/Nunito-bold.fntdata"/><Relationship Id="rId24" Type="http://schemas.openxmlformats.org/officeDocument/2006/relationships/font" Target="fonts/Comfortaa-regular.fntdata"/><Relationship Id="rId23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Comforta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Shape 3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800"/>
              <a:buNone/>
              <a:defRPr sz="3800"/>
            </a:lvl1pPr>
            <a:lvl2pPr lvl="1" algn="ctr">
              <a:spcBef>
                <a:spcPts val="0"/>
              </a:spcBef>
              <a:buSzPts val="3800"/>
              <a:buNone/>
              <a:defRPr sz="3800"/>
            </a:lvl2pPr>
            <a:lvl3pPr lvl="2" algn="ctr">
              <a:spcBef>
                <a:spcPts val="0"/>
              </a:spcBef>
              <a:buSzPts val="3800"/>
              <a:buNone/>
              <a:defRPr sz="3800"/>
            </a:lvl3pPr>
            <a:lvl4pPr lvl="3" algn="ctr">
              <a:spcBef>
                <a:spcPts val="0"/>
              </a:spcBef>
              <a:buSzPts val="3800"/>
              <a:buNone/>
              <a:defRPr sz="3800"/>
            </a:lvl4pPr>
            <a:lvl5pPr lvl="4" algn="ctr">
              <a:spcBef>
                <a:spcPts val="0"/>
              </a:spcBef>
              <a:buSzPts val="3800"/>
              <a:buNone/>
              <a:defRPr sz="3800"/>
            </a:lvl5pPr>
            <a:lvl6pPr lvl="5" algn="ctr">
              <a:spcBef>
                <a:spcPts val="0"/>
              </a:spcBef>
              <a:buSzPts val="3800"/>
              <a:buNone/>
              <a:defRPr sz="3800"/>
            </a:lvl6pPr>
            <a:lvl7pPr lvl="6" algn="ctr">
              <a:spcBef>
                <a:spcPts val="0"/>
              </a:spcBef>
              <a:buSzPts val="3800"/>
              <a:buNone/>
              <a:defRPr sz="3800"/>
            </a:lvl7pPr>
            <a:lvl8pPr lvl="7" algn="ctr">
              <a:spcBef>
                <a:spcPts val="0"/>
              </a:spcBef>
              <a:buSzPts val="3800"/>
              <a:buNone/>
              <a:defRPr sz="3800"/>
            </a:lvl8pPr>
            <a:lvl9pPr lvl="8" algn="ctr">
              <a:spcBef>
                <a:spcPts val="0"/>
              </a:spcBef>
              <a:buSzPts val="3800"/>
              <a:buNone/>
              <a:defRPr sz="3800"/>
            </a:lvl9pPr>
          </a:lstStyle>
          <a:p/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Shape 119"/>
          <p:cNvSpPr txBox="1"/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300"/>
              <a:buChar char="●"/>
              <a:defRPr/>
            </a:lvl1pPr>
            <a:lvl2pPr lvl="1" algn="ctr">
              <a:spcBef>
                <a:spcPts val="0"/>
              </a:spcBef>
              <a:buSzPts val="1100"/>
              <a:buChar char="○"/>
              <a:defRPr/>
            </a:lvl2pPr>
            <a:lvl3pPr lvl="2" algn="ctr">
              <a:spcBef>
                <a:spcPts val="0"/>
              </a:spcBef>
              <a:buSzPts val="1100"/>
              <a:buChar char="■"/>
              <a:defRPr/>
            </a:lvl3pPr>
            <a:lvl4pPr lvl="3" algn="ctr">
              <a:spcBef>
                <a:spcPts val="0"/>
              </a:spcBef>
              <a:buSzPts val="1100"/>
              <a:buChar char="●"/>
              <a:defRPr/>
            </a:lvl4pPr>
            <a:lvl5pPr lvl="4" algn="ctr">
              <a:spcBef>
                <a:spcPts val="0"/>
              </a:spcBef>
              <a:buSzPts val="1100"/>
              <a:buChar char="○"/>
              <a:defRPr/>
            </a:lvl5pPr>
            <a:lvl6pPr lvl="5" algn="ctr">
              <a:spcBef>
                <a:spcPts val="0"/>
              </a:spcBef>
              <a:buSzPts val="1100"/>
              <a:buChar char="■"/>
              <a:defRPr/>
            </a:lvl6pPr>
            <a:lvl7pPr lvl="6" algn="ctr">
              <a:spcBef>
                <a:spcPts val="0"/>
              </a:spcBef>
              <a:buSzPts val="1100"/>
              <a:buChar char="●"/>
              <a:defRPr/>
            </a:lvl7pPr>
            <a:lvl8pPr lvl="7" algn="ctr">
              <a:spcBef>
                <a:spcPts val="0"/>
              </a:spcBef>
              <a:buSzPts val="1100"/>
              <a:buChar char="○"/>
              <a:defRPr/>
            </a:lvl8pPr>
            <a:lvl9pPr lvl="8" algn="ctr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Shape 93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200"/>
              <a:buNone/>
              <a:defRPr sz="3200"/>
            </a:lvl1pPr>
            <a:lvl2pPr lvl="1" algn="ctr">
              <a:spcBef>
                <a:spcPts val="0"/>
              </a:spcBef>
              <a:buSzPts val="3200"/>
              <a:buNone/>
              <a:defRPr sz="3200"/>
            </a:lvl2pPr>
            <a:lvl3pPr lvl="2" algn="ctr">
              <a:spcBef>
                <a:spcPts val="0"/>
              </a:spcBef>
              <a:buSzPts val="3200"/>
              <a:buNone/>
              <a:defRPr sz="3200"/>
            </a:lvl3pPr>
            <a:lvl4pPr lvl="3" algn="ctr">
              <a:spcBef>
                <a:spcPts val="0"/>
              </a:spcBef>
              <a:buSzPts val="3200"/>
              <a:buNone/>
              <a:defRPr sz="3200"/>
            </a:lvl4pPr>
            <a:lvl5pPr lvl="4" algn="ctr">
              <a:spcBef>
                <a:spcPts val="0"/>
              </a:spcBef>
              <a:buSzPts val="3200"/>
              <a:buNone/>
              <a:defRPr sz="3200"/>
            </a:lvl5pPr>
            <a:lvl6pPr lvl="5" algn="ctr">
              <a:spcBef>
                <a:spcPts val="0"/>
              </a:spcBef>
              <a:buSzPts val="3200"/>
              <a:buNone/>
              <a:defRPr sz="3200"/>
            </a:lvl6pPr>
            <a:lvl7pPr lvl="6" algn="ctr">
              <a:spcBef>
                <a:spcPts val="0"/>
              </a:spcBef>
              <a:buSzPts val="3200"/>
              <a:buNone/>
              <a:defRPr sz="3200"/>
            </a:lvl7pPr>
            <a:lvl8pPr lvl="7" algn="ctr">
              <a:spcBef>
                <a:spcPts val="0"/>
              </a:spcBef>
              <a:buSzPts val="3200"/>
              <a:buNone/>
              <a:defRPr sz="3200"/>
            </a:lvl8pPr>
            <a:lvl9pPr lvl="8" algn="ctr">
              <a:spcBef>
                <a:spcPts val="0"/>
              </a:spcBef>
              <a:buSzPts val="3200"/>
              <a:buNone/>
              <a:defRPr sz="3200"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rgbClr val="FFEDE3">
            <a:alpha val="7462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517075" y="0"/>
            <a:ext cx="7768200" cy="4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20455E"/>
                </a:solidFill>
                <a:highlight>
                  <a:srgbClr val="FFFFFF"/>
                </a:highlight>
              </a:rPr>
              <a:t>                                    </a:t>
            </a:r>
            <a:r>
              <a:rPr lang="en" sz="3000">
                <a:solidFill>
                  <a:srgbClr val="20455E"/>
                </a:solidFill>
                <a:highlight>
                  <a:srgbClr val="FFFFFF"/>
                </a:highlight>
              </a:rPr>
              <a:t>         </a:t>
            </a:r>
            <a:r>
              <a:rPr lang="en" sz="3000">
                <a:solidFill>
                  <a:srgbClr val="20455E"/>
                </a:solidFill>
                <a:highlight>
                  <a:srgbClr val="FFFFFF"/>
                </a:highlight>
              </a:rPr>
              <a:t>https://enederita.wixsite.com/preciouspetals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4294967295" type="title"/>
          </p:nvPr>
        </p:nvSpPr>
        <p:spPr>
          <a:xfrm>
            <a:off x="263750" y="14505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Data Reports </a:t>
            </a:r>
          </a:p>
        </p:txBody>
      </p:sp>
      <p:sp>
        <p:nvSpPr>
          <p:cNvPr id="216" name="Shape 216"/>
          <p:cNvSpPr txBox="1"/>
          <p:nvPr>
            <p:ph idx="4294967295" type="body"/>
          </p:nvPr>
        </p:nvSpPr>
        <p:spPr>
          <a:xfrm>
            <a:off x="263750" y="754400"/>
            <a:ext cx="4363500" cy="3356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External Drivers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Performance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Industry Outlook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Industry Life Cycle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Industry Analysis, Statistics, Trends, and Forecasts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Financial Information and Financial Ratios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Compensation and Salary Surveys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Valuation Resources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4749300" y="754400"/>
            <a:ext cx="4214400" cy="335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Industry Data for the Online Flower Shops Analysis includes: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Industry Revenue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Industry Gross Product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Establishments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Businesses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Employment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Wages 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 sz="1800"/>
              <a:t>% Services conducted online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385800" y="4214300"/>
            <a:ext cx="83724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/>
              <a:t>**ALL REPORTS** </a:t>
            </a:r>
            <a:r>
              <a:rPr b="1" lang="en" sz="1800">
                <a:solidFill>
                  <a:schemeClr val="lt1"/>
                </a:solidFill>
              </a:rPr>
              <a:t>sent to CEO, management personnel, Florists' Review Enterprises Inc., &amp; IBIS World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4294967295" type="title"/>
          </p:nvPr>
        </p:nvSpPr>
        <p:spPr>
          <a:xfrm>
            <a:off x="819150" y="845600"/>
            <a:ext cx="7505700" cy="3287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6000">
              <a:solidFill>
                <a:srgbClr val="0C343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828800" rtl="0" algn="l">
              <a:spcBef>
                <a:spcPts val="0"/>
              </a:spcBef>
              <a:buNone/>
            </a:pPr>
            <a:r>
              <a:rPr lang="en" sz="6000">
                <a:solidFill>
                  <a:srgbClr val="073763"/>
                </a:solidFill>
                <a:latin typeface="Avenir"/>
                <a:ea typeface="Avenir"/>
                <a:cs typeface="Avenir"/>
                <a:sym typeface="Avenir"/>
              </a:rPr>
              <a:t>Thank You!</a:t>
            </a:r>
          </a:p>
          <a:p>
            <a:pPr indent="0" lvl="0" marL="1828800" rtl="0" algn="l">
              <a:spcBef>
                <a:spcPts val="0"/>
              </a:spcBef>
              <a:buNone/>
            </a:pPr>
            <a:r>
              <a:rPr lang="en" sz="6000">
                <a:solidFill>
                  <a:srgbClr val="073763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r>
              <a:rPr lang="en" sz="4000">
                <a:solidFill>
                  <a:srgbClr val="073763"/>
                </a:solidFill>
                <a:latin typeface="Avenir"/>
                <a:ea typeface="Avenir"/>
                <a:cs typeface="Avenir"/>
                <a:sym typeface="Avenir"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1117" l="11293" r="14306" t="0"/>
          <a:stretch/>
        </p:blipFill>
        <p:spPr>
          <a:xfrm>
            <a:off x="530750" y="94450"/>
            <a:ext cx="8106075" cy="49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3311550" y="2392200"/>
            <a:ext cx="30768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CC4125"/>
                </a:solidFill>
                <a:latin typeface="Avenir"/>
                <a:ea typeface="Avenir"/>
                <a:cs typeface="Avenir"/>
                <a:sym typeface="Avenir"/>
              </a:rPr>
              <a:t>Floral Arrangement Shop</a:t>
            </a:r>
            <a:r>
              <a:rPr b="1"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4294967295" type="title"/>
          </p:nvPr>
        </p:nvSpPr>
        <p:spPr>
          <a:xfrm>
            <a:off x="686325" y="874075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Product Differentiation Business Strategy </a:t>
            </a:r>
          </a:p>
        </p:txBody>
      </p:sp>
      <p:sp>
        <p:nvSpPr>
          <p:cNvPr id="140" name="Shape 140"/>
          <p:cNvSpPr txBox="1"/>
          <p:nvPr>
            <p:ph idx="4294967295" type="body"/>
          </p:nvPr>
        </p:nvSpPr>
        <p:spPr>
          <a:xfrm>
            <a:off x="572400" y="1722850"/>
            <a:ext cx="8324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Char char="●"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Offering a full mobile app service to order flowers</a:t>
            </a:r>
          </a:p>
          <a:p>
            <a:pPr indent="45720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- Special “day of” ordering </a:t>
            </a:r>
          </a:p>
          <a:p>
            <a:pPr indent="45720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Char char="●"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Developing a customer database that identifies contact information and preferences 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- colors, vases, frequency, allergies, children/spouse, birthday, anniversary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Char char="●"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Flowers are categorized in different categories so easy to locate/order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- anniversaries, holidays, weddings, birthdays, just because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Char char="●"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Flower arrangement workshops 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- 2 hour (individual and group classes) offered on the weekends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Char char="●"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Proactive customer service policies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	-Contact Frequent Flower Program Member within 3 days of a delivery for feedback</a:t>
            </a:r>
            <a:r>
              <a:rPr lang="en" sz="1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825" y="282700"/>
            <a:ext cx="1491175" cy="13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EDEC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4294967295" type="title"/>
          </p:nvPr>
        </p:nvSpPr>
        <p:spPr>
          <a:xfrm>
            <a:off x="353650" y="708938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Web Strategy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 txBox="1"/>
          <p:nvPr>
            <p:ph idx="4294967295" type="body"/>
          </p:nvPr>
        </p:nvSpPr>
        <p:spPr>
          <a:xfrm>
            <a:off x="353650" y="1471800"/>
            <a:ext cx="8628000" cy="3953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Goal: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Create a useful website that will provide information about: </a:t>
            </a: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AutoNum type="arabicPeriod"/>
            </a:pPr>
            <a:r>
              <a:rPr lang="en" sz="1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New product lines</a:t>
            </a: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AutoNum type="arabicPeriod"/>
            </a:pPr>
            <a:r>
              <a:rPr lang="en" sz="1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Arrangements </a:t>
            </a: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venir"/>
              <a:buAutoNum type="arabicPeriod"/>
            </a:pPr>
            <a:r>
              <a:rPr lang="en" sz="1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Workshop plans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The website will also communicate company news to create and maintain positive public relations with the online community through clickable links.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A two-way link between our website and our products suppliers is maintained. We also maintain a two-way link between event organizers in order to attract more customers through our lawn and landscaping services.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E7E7E7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E7E7E7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9275" y="142363"/>
            <a:ext cx="2682375" cy="18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4294967295"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How They Support Each Other: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Through Social Media  </a:t>
            </a:r>
          </a:p>
        </p:txBody>
      </p:sp>
      <p:sp>
        <p:nvSpPr>
          <p:cNvPr id="154" name="Shape 154"/>
          <p:cNvSpPr txBox="1"/>
          <p:nvPr>
            <p:ph idx="4294967295" type="body"/>
          </p:nvPr>
        </p:nvSpPr>
        <p:spPr>
          <a:xfrm>
            <a:off x="770900" y="2154775"/>
            <a:ext cx="80202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Social media websites: Facebook, Instagram 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Mobile Device Apps: Flower Ordering Service, Member Rewards Points 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Provide weekly updates on our latest seasonal arrangement deals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Offer monthly gift card giveaways to customers who share the most </a:t>
            </a:r>
            <a:r>
              <a:rPr i="1"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Precious Petals’</a:t>
            </a: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posts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525" y="630225"/>
            <a:ext cx="1180250" cy="100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4075" y="630225"/>
            <a:ext cx="1129075" cy="100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4294967295" type="title"/>
          </p:nvPr>
        </p:nvSpPr>
        <p:spPr>
          <a:xfrm>
            <a:off x="354800" y="2979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Website </a:t>
            </a:r>
            <a:r>
              <a:rPr lang="en">
                <a:latin typeface="Avenir"/>
                <a:ea typeface="Avenir"/>
                <a:cs typeface="Avenir"/>
                <a:sym typeface="Avenir"/>
              </a:rPr>
              <a:t>Hierarchy 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950" y="1538250"/>
            <a:ext cx="6423158" cy="30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4294967295" type="title"/>
          </p:nvPr>
        </p:nvSpPr>
        <p:spPr>
          <a:xfrm>
            <a:off x="619125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Information Planned to Capture 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619125" y="1631150"/>
            <a:ext cx="8215200" cy="3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On our website, we will monitor our customer's actions, therefore, it could help us improve our services.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Best selling products.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Methods of payment used. 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SzPts val="1800"/>
              <a:buFont typeface="Avenir"/>
              <a:buChar char="●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Times of high demand (services, classes).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125" y="3131350"/>
            <a:ext cx="191452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EAE9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4294967295" type="title"/>
          </p:nvPr>
        </p:nvSpPr>
        <p:spPr>
          <a:xfrm>
            <a:off x="274600" y="198225"/>
            <a:ext cx="7505700" cy="629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Technical Details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grpSp>
        <p:nvGrpSpPr>
          <p:cNvPr id="175" name="Shape 175"/>
          <p:cNvGrpSpPr/>
          <p:nvPr/>
        </p:nvGrpSpPr>
        <p:grpSpPr>
          <a:xfrm>
            <a:off x="-906103" y="694720"/>
            <a:ext cx="3356039" cy="2670618"/>
            <a:chOff x="446822" y="1134432"/>
            <a:chExt cx="3356039" cy="2670618"/>
          </a:xfrm>
        </p:grpSpPr>
        <p:sp>
          <p:nvSpPr>
            <p:cNvPr id="176" name="Shape 176"/>
            <p:cNvSpPr/>
            <p:nvPr/>
          </p:nvSpPr>
          <p:spPr>
            <a:xfrm rot="2700000">
              <a:off x="2248499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04D4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b="1" lang="en" sz="1200">
                  <a:solidFill>
                    <a:srgbClr val="004D40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</a:p>
          </p:txBody>
        </p:sp>
        <p:sp>
          <p:nvSpPr>
            <p:cNvPr id="178" name="Shape 178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lnSpc>
                  <a:spcPct val="115000"/>
                </a:lnSpc>
                <a:spcBef>
                  <a:spcPts val="0"/>
                </a:spcBef>
                <a:buSzPts val="1100"/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Register to our newsletter for special offers </a:t>
              </a:r>
            </a:p>
          </p:txBody>
        </p:sp>
        <p:sp>
          <p:nvSpPr>
            <p:cNvPr id="179" name="Shape 179"/>
            <p:cNvSpPr txBox="1"/>
            <p:nvPr/>
          </p:nvSpPr>
          <p:spPr>
            <a:xfrm rot="-2700000">
              <a:off x="303509" y="1839222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t/>
              </a:r>
              <a:endParaRPr b="1" sz="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0" name="Shape 180"/>
          <p:cNvGrpSpPr/>
          <p:nvPr/>
        </p:nvGrpSpPr>
        <p:grpSpPr>
          <a:xfrm>
            <a:off x="4249233" y="423500"/>
            <a:ext cx="2726286" cy="2547000"/>
            <a:chOff x="3203958" y="1258050"/>
            <a:chExt cx="2726286" cy="2547000"/>
          </a:xfrm>
        </p:grpSpPr>
        <p:sp>
          <p:nvSpPr>
            <p:cNvPr id="181" name="Shape 181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0796B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b="1" lang="en" sz="1200">
                  <a:solidFill>
                    <a:srgbClr val="00796B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</a:p>
          </p:txBody>
        </p:sp>
        <p:sp>
          <p:nvSpPr>
            <p:cNvPr id="183" name="Shape 183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lnSpc>
                  <a:spcPct val="115000"/>
                </a:lnSpc>
                <a:spcBef>
                  <a:spcPts val="0"/>
                </a:spcBef>
                <a:buSzPts val="1100"/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Personal survey at the end of shopping</a:t>
              </a:r>
            </a:p>
          </p:txBody>
        </p:sp>
        <p:sp>
          <p:nvSpPr>
            <p:cNvPr id="184" name="Shape 184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t/>
              </a:r>
              <a:endParaRPr b="1" sz="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5" name="Shape 185"/>
          <p:cNvGrpSpPr/>
          <p:nvPr/>
        </p:nvGrpSpPr>
        <p:grpSpPr>
          <a:xfrm>
            <a:off x="1697527" y="1958600"/>
            <a:ext cx="2726286" cy="2547000"/>
            <a:chOff x="5123977" y="1258050"/>
            <a:chExt cx="2726286" cy="2547000"/>
          </a:xfrm>
        </p:grpSpPr>
        <p:sp>
          <p:nvSpPr>
            <p:cNvPr id="186" name="Shape 186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0968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b="1" lang="en" sz="1200">
                  <a:solidFill>
                    <a:srgbClr val="009688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</a:p>
          </p:txBody>
        </p:sp>
        <p:sp>
          <p:nvSpPr>
            <p:cNvPr id="188" name="Shape 188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lnSpc>
                  <a:spcPct val="115000"/>
                </a:lnSpc>
                <a:spcBef>
                  <a:spcPts val="0"/>
                </a:spcBef>
                <a:buSzPts val="1100"/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Separate bar menu - “shop now”</a:t>
              </a:r>
            </a:p>
          </p:txBody>
        </p:sp>
        <p:sp>
          <p:nvSpPr>
            <p:cNvPr id="189" name="Shape 189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t/>
              </a:r>
              <a:endParaRPr b="1" sz="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0" name="Shape 190"/>
          <p:cNvGrpSpPr/>
          <p:nvPr/>
        </p:nvGrpSpPr>
        <p:grpSpPr>
          <a:xfrm>
            <a:off x="6169761" y="1678700"/>
            <a:ext cx="2726286" cy="2547000"/>
            <a:chOff x="1293736" y="1258050"/>
            <a:chExt cx="2726286" cy="2547000"/>
          </a:xfrm>
        </p:grpSpPr>
        <p:sp>
          <p:nvSpPr>
            <p:cNvPr id="191" name="Shape 191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04D4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1200">
                  <a:solidFill>
                    <a:srgbClr val="004D40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</a:p>
          </p:txBody>
        </p:sp>
        <p:sp>
          <p:nvSpPr>
            <p:cNvPr id="193" name="Shape 193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SzPts val="1100"/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 need of registration for shopping</a:t>
              </a: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</a:p>
          </p:txBody>
        </p:sp>
        <p:sp>
          <p:nvSpPr>
            <p:cNvPr id="194" name="Shape 194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t/>
              </a:r>
              <a:endParaRPr b="1" sz="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5" name="Shape 195"/>
          <p:cNvGrpSpPr/>
          <p:nvPr/>
        </p:nvGrpSpPr>
        <p:grpSpPr>
          <a:xfrm>
            <a:off x="886395" y="1469553"/>
            <a:ext cx="2337637" cy="2418631"/>
            <a:chOff x="1293736" y="1258050"/>
            <a:chExt cx="2547000" cy="2547000"/>
          </a:xfrm>
        </p:grpSpPr>
        <p:sp>
          <p:nvSpPr>
            <p:cNvPr id="196" name="Shape 196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04D4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1200">
                  <a:solidFill>
                    <a:srgbClr val="004D40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</a:p>
          </p:txBody>
        </p:sp>
        <p:sp>
          <p:nvSpPr>
            <p:cNvPr id="198" name="Shape 198"/>
            <p:cNvSpPr txBox="1"/>
            <p:nvPr/>
          </p:nvSpPr>
          <p:spPr>
            <a:xfrm rot="-2700000">
              <a:off x="1530573" y="2253028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SzPts val="1100"/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Mobile version of a website when order online</a:t>
              </a:r>
            </a:p>
          </p:txBody>
        </p:sp>
      </p:grpSp>
      <p:grpSp>
        <p:nvGrpSpPr>
          <p:cNvPr id="199" name="Shape 199"/>
          <p:cNvGrpSpPr/>
          <p:nvPr/>
        </p:nvGrpSpPr>
        <p:grpSpPr>
          <a:xfrm>
            <a:off x="5004986" y="1038775"/>
            <a:ext cx="3241836" cy="2726457"/>
            <a:chOff x="1293736" y="1258050"/>
            <a:chExt cx="3241836" cy="2726457"/>
          </a:xfrm>
        </p:grpSpPr>
        <p:sp>
          <p:nvSpPr>
            <p:cNvPr id="200" name="Shape 20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04D4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1200">
                  <a:solidFill>
                    <a:srgbClr val="004D40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</a:p>
          </p:txBody>
        </p:sp>
        <p:sp>
          <p:nvSpPr>
            <p:cNvPr id="202" name="Shape 202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SzPts val="1100"/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Payment processed through paypal</a:t>
              </a:r>
            </a:p>
          </p:txBody>
        </p:sp>
        <p:sp>
          <p:nvSpPr>
            <p:cNvPr id="203" name="Shape 203"/>
            <p:cNvSpPr txBox="1"/>
            <p:nvPr/>
          </p:nvSpPr>
          <p:spPr>
            <a:xfrm rot="-2700000">
              <a:off x="2475259" y="27722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t/>
              </a:r>
              <a:endParaRPr b="1" sz="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4294967295" type="title"/>
          </p:nvPr>
        </p:nvSpPr>
        <p:spPr>
          <a:xfrm>
            <a:off x="517800" y="247125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Payment </a:t>
            </a:r>
          </a:p>
        </p:txBody>
      </p:sp>
      <p:sp>
        <p:nvSpPr>
          <p:cNvPr id="209" name="Shape 209"/>
          <p:cNvSpPr txBox="1"/>
          <p:nvPr>
            <p:ph idx="4294967295" type="body"/>
          </p:nvPr>
        </p:nvSpPr>
        <p:spPr>
          <a:xfrm>
            <a:off x="315475" y="865075"/>
            <a:ext cx="8591700" cy="349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Paypal/credit &amp; debit transactions &amp; cash with a merchant &amp; banking account.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All of the proceeds are placed into a bank account (both cash &amp; credit).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Payroll &amp; bills are deducted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Merchant account deposits the funds from credit card sales into banking account.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Precious Petals does not have a third party processor, but our company has a merchant account through Fattmerchant because: 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○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startup costs are negligible and our stream of clients is large enough to quickly outweigh the costs.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○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We will never see any startup costs and the 0% markups will counteract the monthly membership ($20.00 per month). 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○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We will have more  security. 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11812" l="0" r="0" t="10317"/>
          <a:stretch/>
        </p:blipFill>
        <p:spPr>
          <a:xfrm>
            <a:off x="7055850" y="213000"/>
            <a:ext cx="1851325" cy="5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